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2" r:id="rId4"/>
    <p:sldId id="258" r:id="rId5"/>
    <p:sldId id="259" r:id="rId6"/>
    <p:sldId id="265" r:id="rId7"/>
    <p:sldId id="270" r:id="rId8"/>
    <p:sldId id="266" r:id="rId9"/>
    <p:sldId id="275" r:id="rId10"/>
    <p:sldId id="267" r:id="rId11"/>
    <p:sldId id="271" r:id="rId12"/>
    <p:sldId id="272" r:id="rId13"/>
    <p:sldId id="273" r:id="rId14"/>
    <p:sldId id="274" r:id="rId15"/>
    <p:sldId id="261" r:id="rId16"/>
    <p:sldId id="263" r:id="rId17"/>
    <p:sldId id="268" r:id="rId18"/>
    <p:sldId id="269" r:id="rId19"/>
    <p:sldId id="260" r:id="rId2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8AE75-B3B0-49EF-B659-E4523718AC9E}" type="datetimeFigureOut">
              <a:rPr lang="zh-TW" altLang="en-US" smtClean="0"/>
              <a:t>2021/11/23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1D732-AB21-4CBB-9B06-4F9DB2ED82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6814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>
                <a:latin typeface="Walbaum Display SemiBold" panose="020B0604020202020204" pitchFamily="18" charset="0"/>
              </a:rPr>
              <a:t>λ都設為</a:t>
            </a:r>
            <a:r>
              <a:rPr lang="en-US" altLang="zh-TW" dirty="0">
                <a:latin typeface="Walbaum Display SemiBold" panose="020B0604020202020204" pitchFamily="18" charset="0"/>
              </a:rPr>
              <a:t>1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11D732-AB21-4CBB-9B06-4F9DB2ED8299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6821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EEA0975-EA13-4692-8775-E1E6C60A33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34FF919-10F9-42D6-801C-05E7DA730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7A6138E-77D2-4C9F-B1DB-BC4909619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70E4-B670-4443-B88C-DE67699718F4}" type="datetime1">
              <a:rPr lang="zh-TW" altLang="en-US" smtClean="0"/>
              <a:t>2021/11/23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507639D-6612-42CA-A401-74ED750D3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FD27DBA-31FE-4085-B80A-68D7BC45D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3C63-0B2F-4ACF-82DA-EB6918F1F7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7122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6560B8-0796-4A53-B345-9F99452F3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DF14956-2358-487D-9A64-870645D94B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C2ADF1C-7036-4F90-A880-4B202D23F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C659F-571B-4CDA-9E13-1CC9FFBC0325}" type="datetime1">
              <a:rPr lang="zh-TW" altLang="en-US" smtClean="0"/>
              <a:t>2021/11/23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67110DE-38C9-4EEE-B77D-B3FCF4299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9DF2CB9-8C6F-44D3-978A-4644C6DB3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3C63-0B2F-4ACF-82DA-EB6918F1F7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532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D7CEB83E-BF85-43C7-B582-480C71ED1D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9863A99-B7EB-468B-9F63-D28D7576F6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D1C2D97-1322-4E18-B878-4D96E164B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114BF-512B-4E28-B5ED-85061FA1D7F2}" type="datetime1">
              <a:rPr lang="zh-TW" altLang="en-US" smtClean="0"/>
              <a:t>2021/11/23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E747CC4-50F4-4ADA-9F55-B415F2395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0CA95CF-9ED7-4645-BE03-6C22F2360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3C63-0B2F-4ACF-82DA-EB6918F1F7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467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0136CD5-69DA-4C78-B789-528FD5EE47DD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57150">
            <a:noFill/>
            <a:prstDash val="dash"/>
          </a:ln>
        </p:spPr>
        <p:txBody>
          <a:bodyPr/>
          <a:lstStyle>
            <a:lvl1pPr>
              <a:defRPr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14CFB7C-C08C-4F78-93E8-FCD40E252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EA79B81-20AA-4296-A6C5-E91AF14BD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E0FF-063A-4018-AFA0-5C7AF351FE3C}" type="datetime1">
              <a:rPr lang="zh-TW" altLang="en-US" smtClean="0"/>
              <a:t>2021/11/23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5CFACB6-0FCF-43B5-9BFD-4C9A7E4A7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4C14A48-720F-493A-BAF9-DA122CCB0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73213C63-0B2F-4ACF-82DA-EB6918F1F7D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6384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C9FA0D-8BA3-47D5-8530-EBB6FE1B1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0C01E31-16AB-45DB-B135-AD9F736E9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94E6C99-29BC-41B0-8D9E-B1E7AC6B1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9E51-C23F-4A8C-A2A8-1D2BF60E3704}" type="datetime1">
              <a:rPr lang="zh-TW" altLang="en-US" smtClean="0"/>
              <a:t>2021/11/23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D8A9792-3241-4691-B711-4D5518034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6FA20E8-0529-441B-A3E0-D1DCEFE7B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3C63-0B2F-4ACF-82DA-EB6918F1F7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5711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4BFCA2-8D58-4C34-8F4A-612FBFECD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AD8FC51-A19E-4647-8691-A81281B930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1A8E580-40F6-4CD1-9EEC-4981B26EA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36CF94D-8A4B-47A9-8407-1AE6A47F0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47EC-38A5-4DAC-88A8-056FCD3BBFA4}" type="datetime1">
              <a:rPr lang="zh-TW" altLang="en-US" smtClean="0"/>
              <a:t>2021/11/23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6035FF5-ED09-43BA-843D-EB0EDA66E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36A2D98-D715-4A9A-AF1B-800192925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3C63-0B2F-4ACF-82DA-EB6918F1F7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1209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ED6D149-6641-4278-8ACC-8AE80E499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DF6306D-FE9B-401E-9367-D6DB614A9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23F3AF4-D5A8-4AC2-B513-F82DD83CFC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85F422A4-33E3-4D37-8713-382ECD26C1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5BC5139-A0E8-4396-8D2C-E117EC1D96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5F767225-6CC8-458A-A602-783F86CA6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7DA67-79F8-492C-978C-E2B8ECFA6222}" type="datetime1">
              <a:rPr lang="zh-TW" altLang="en-US" smtClean="0"/>
              <a:t>2021/11/23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CF54419C-45C3-43B0-94D8-C96C6117F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7FAAC860-C432-4BB2-A228-FD7B210FE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3C63-0B2F-4ACF-82DA-EB6918F1F7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5335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398BE8-A4FB-4506-92BB-2A6E778DA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A43964F-C0BC-48DA-9D08-6974341C0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0C432-C3F9-459B-94D4-01B25EF953D1}" type="datetime1">
              <a:rPr lang="zh-TW" altLang="en-US" smtClean="0"/>
              <a:t>2021/11/23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D81A106-EF79-4654-A87A-1B46E2944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00CBD58-912A-46E2-95D2-7CD246E75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3C63-0B2F-4ACF-82DA-EB6918F1F7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721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B2134CD6-111B-4784-AADF-1831E7FA8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CF190-A403-439E-9FEE-6E20AA3DA5A5}" type="datetime1">
              <a:rPr lang="zh-TW" altLang="en-US" smtClean="0"/>
              <a:t>2021/11/23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5C5CF308-2E4E-4E03-BC31-060DC2B1A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9A271B3-F708-407B-BBCC-B06E4308C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3C63-0B2F-4ACF-82DA-EB6918F1F7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1914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FF5609B-9215-4ECC-82A0-C621C3A77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43C5FD4-D9BB-482D-8297-8C6EFA94E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6037CD1-5797-4490-9953-4FB0472CCF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D07129B-AA39-4089-8A14-99E428B1E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CAE2-19DF-4A8C-BEFE-674616385BDB}" type="datetime1">
              <a:rPr lang="zh-TW" altLang="en-US" smtClean="0"/>
              <a:t>2021/11/23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498EC1A-5737-403B-B545-E9AE0443E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1518B4E-6ED2-456B-B63D-17427D008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3C63-0B2F-4ACF-82DA-EB6918F1F7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7367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FD8EE21-BAE5-4CDE-8EA9-39CA6A935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33E8368A-E37B-4E6B-BDA1-C26DF9ABC0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17948F1-7864-4AFB-BA07-6ACB78AB7D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EFB37D6-85AE-4120-AF6E-E3BE9F6E5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44007-EE42-49E2-8302-91BFEDBFDC4F}" type="datetime1">
              <a:rPr lang="zh-TW" altLang="en-US" smtClean="0"/>
              <a:t>2021/11/23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C37689C-82CE-482B-8CD5-F3339A0BF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73CE6C9-67DE-4B2C-A6C8-E035F980D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3C63-0B2F-4ACF-82DA-EB6918F1F7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3163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5EE6F0C7-EB4D-4681-B7CD-72D91B9DF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CD8CC52-D753-4B26-9D25-D392B6975E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10C9D16-71FF-4D26-AF5E-89E4E1EE51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CEBC2-7718-4318-9FDC-ECC6EDD87D6A}" type="datetime1">
              <a:rPr lang="zh-TW" altLang="en-US" smtClean="0"/>
              <a:t>2021/11/23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CD9360A-08A5-450C-9B32-179A1EABAE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C054BA9-D249-4BF9-87D9-B1B2E7C49A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13C63-0B2F-4ACF-82DA-EB6918F1F7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5439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0.png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0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9509FA4-9A52-4E8C-AEB1-12BECBB15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 w="57150">
            <a:noFill/>
            <a:prstDash val="dash"/>
          </a:ln>
        </p:spPr>
        <p:txBody>
          <a:bodyPr anchor="ctr"/>
          <a:lstStyle/>
          <a:p>
            <a:r>
              <a:rPr lang="en-US" altLang="zh-TW" b="1" dirty="0"/>
              <a:t>Abstractive Opinion Tagging</a:t>
            </a:r>
            <a:endParaRPr lang="zh-TW" altLang="en-US" b="1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5E842F9-4B52-48FB-B93C-3B432792A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7271"/>
            <a:ext cx="9144000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zh-TW" dirty="0"/>
              <a:t>Advisor: JIA-LING, KOH</a:t>
            </a:r>
          </a:p>
          <a:p>
            <a:pPr algn="l"/>
            <a:r>
              <a:rPr lang="en-US" altLang="zh-TW" dirty="0"/>
              <a:t>Source: WSDM,21</a:t>
            </a:r>
          </a:p>
          <a:p>
            <a:pPr algn="l"/>
            <a:r>
              <a:rPr lang="en-US" altLang="zh-TW" dirty="0"/>
              <a:t>SPEAKER: Rui Ze</a:t>
            </a:r>
            <a:r>
              <a:rPr lang="zh-TW" altLang="en-US" dirty="0"/>
              <a:t> </a:t>
            </a:r>
            <a:r>
              <a:rPr lang="en-US" altLang="zh-TW" dirty="0"/>
              <a:t>Fang</a:t>
            </a:r>
          </a:p>
          <a:p>
            <a:pPr algn="l"/>
            <a:r>
              <a:rPr lang="en-US" altLang="zh-TW" dirty="0"/>
              <a:t>DATE: 2021/11/23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3B7A07F-E3F4-4096-A170-AA5A05F32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3C63-0B2F-4ACF-82DA-EB6918F1F7DE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7264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282ABD-D498-450B-BEE0-8AC2DC3AD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Rank-aware Opinion Tagging</a:t>
            </a:r>
            <a:endParaRPr lang="zh-TW" altLang="en-US" dirty="0"/>
          </a:p>
        </p:txBody>
      </p:sp>
      <p:pic>
        <p:nvPicPr>
          <p:cNvPr id="7" name="內容版面配置區 6">
            <a:extLst>
              <a:ext uri="{FF2B5EF4-FFF2-40B4-BE49-F238E27FC236}">
                <a16:creationId xmlns:a16="http://schemas.microsoft.com/office/drawing/2014/main" id="{BFB8E2F8-074C-4FE8-9334-1D32328109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53589" y="2426476"/>
            <a:ext cx="5686473" cy="548602"/>
          </a:xfrm>
          <a:prstGeom prst="rect">
            <a:avLst/>
          </a:prstGeom>
        </p:spPr>
      </p:pic>
      <p:pic>
        <p:nvPicPr>
          <p:cNvPr id="5" name="內容版面配置區 3">
            <a:extLst>
              <a:ext uri="{FF2B5EF4-FFF2-40B4-BE49-F238E27FC236}">
                <a16:creationId xmlns:a16="http://schemas.microsoft.com/office/drawing/2014/main" id="{64EEDB57-D31A-4DD1-A99C-CED67C88FD9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6457"/>
          <a:stretch/>
        </p:blipFill>
        <p:spPr>
          <a:xfrm>
            <a:off x="838200" y="1825625"/>
            <a:ext cx="4572104" cy="4351338"/>
          </a:xfrm>
          <a:prstGeom prst="rect">
            <a:avLst/>
          </a:prstGeom>
        </p:spPr>
      </p:pic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28FAAE2-9013-4B40-BF96-AAD5EDC0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3C63-0B2F-4ACF-82DA-EB6918F1F7DE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0BB3CD8-08A0-4FCA-9DFD-9C8C31CC8CEE}"/>
              </a:ext>
            </a:extLst>
          </p:cNvPr>
          <p:cNvSpPr/>
          <p:nvPr/>
        </p:nvSpPr>
        <p:spPr>
          <a:xfrm>
            <a:off x="924036" y="2098644"/>
            <a:ext cx="3134780" cy="13303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內容版面配置區 3">
            <a:extLst>
              <a:ext uri="{FF2B5EF4-FFF2-40B4-BE49-F238E27FC236}">
                <a16:creationId xmlns:a16="http://schemas.microsoft.com/office/drawing/2014/main" id="{846BE07C-8DE8-4C0F-8367-0CA60DEEC78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4430"/>
          <a:stretch/>
        </p:blipFill>
        <p:spPr>
          <a:xfrm>
            <a:off x="4516016" y="500602"/>
            <a:ext cx="7448550" cy="105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195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282ABD-D498-450B-BEE0-8AC2DC3AD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Rank-aware Opinion Tagging</a:t>
            </a:r>
            <a:endParaRPr lang="zh-TW" altLang="en-US" dirty="0"/>
          </a:p>
        </p:txBody>
      </p:sp>
      <p:pic>
        <p:nvPicPr>
          <p:cNvPr id="5" name="內容版面配置區 3">
            <a:extLst>
              <a:ext uri="{FF2B5EF4-FFF2-40B4-BE49-F238E27FC236}">
                <a16:creationId xmlns:a16="http://schemas.microsoft.com/office/drawing/2014/main" id="{64EEDB57-D31A-4DD1-A99C-CED67C88FD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457"/>
          <a:stretch/>
        </p:blipFill>
        <p:spPr>
          <a:xfrm>
            <a:off x="838200" y="1825625"/>
            <a:ext cx="4572104" cy="4351338"/>
          </a:xfrm>
          <a:prstGeom prst="rect">
            <a:avLst/>
          </a:prstGeom>
        </p:spPr>
      </p:pic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28FAAE2-9013-4B40-BF96-AAD5EDC0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3C63-0B2F-4ACF-82DA-EB6918F1F7DE}" type="slidenum">
              <a:rPr lang="zh-TW" altLang="en-US" smtClean="0"/>
              <a:t>11</a:t>
            </a:fld>
            <a:endParaRPr lang="zh-TW" altLang="en-US"/>
          </a:p>
        </p:txBody>
      </p:sp>
      <p:pic>
        <p:nvPicPr>
          <p:cNvPr id="9" name="內容版面配置區 8">
            <a:extLst>
              <a:ext uri="{FF2B5EF4-FFF2-40B4-BE49-F238E27FC236}">
                <a16:creationId xmlns:a16="http://schemas.microsoft.com/office/drawing/2014/main" id="{CB3F9ED7-DC98-4AA8-893F-4F2C3BC82B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02693" y="3792636"/>
            <a:ext cx="5472599" cy="2384327"/>
          </a:xfrm>
          <a:prstGeom prst="rect">
            <a:avLst/>
          </a:prstGeom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61AD66B5-E288-4482-8CB6-6016C44B9F14}"/>
              </a:ext>
            </a:extLst>
          </p:cNvPr>
          <p:cNvSpPr/>
          <p:nvPr/>
        </p:nvSpPr>
        <p:spPr>
          <a:xfrm>
            <a:off x="838200" y="4110103"/>
            <a:ext cx="3148401" cy="43390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38F6EDBD-BE12-403D-8C03-23C3767386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1698" y="1559803"/>
            <a:ext cx="4362368" cy="1101498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AC0F2400-815D-40E4-8A81-CF926C4192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84359" y="2530415"/>
            <a:ext cx="3329559" cy="631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398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282ABD-D498-450B-BEE0-8AC2DC3AD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Rank-aware Opinion Tagging</a:t>
            </a:r>
            <a:endParaRPr lang="zh-TW" altLang="en-US" dirty="0"/>
          </a:p>
        </p:txBody>
      </p:sp>
      <p:pic>
        <p:nvPicPr>
          <p:cNvPr id="5" name="內容版面配置區 3">
            <a:extLst>
              <a:ext uri="{FF2B5EF4-FFF2-40B4-BE49-F238E27FC236}">
                <a16:creationId xmlns:a16="http://schemas.microsoft.com/office/drawing/2014/main" id="{64EEDB57-D31A-4DD1-A99C-CED67C88FD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457"/>
          <a:stretch/>
        </p:blipFill>
        <p:spPr>
          <a:xfrm>
            <a:off x="838200" y="1825625"/>
            <a:ext cx="4572104" cy="4351338"/>
          </a:xfrm>
          <a:prstGeom prst="rect">
            <a:avLst/>
          </a:prstGeom>
        </p:spPr>
      </p:pic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28FAAE2-9013-4B40-BF96-AAD5EDC0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3C63-0B2F-4ACF-82DA-EB6918F1F7DE}" type="slidenum">
              <a:rPr lang="zh-TW" altLang="en-US" smtClean="0"/>
              <a:t>12</a:t>
            </a:fld>
            <a:endParaRPr lang="zh-TW" altLang="en-US"/>
          </a:p>
        </p:txBody>
      </p:sp>
      <p:pic>
        <p:nvPicPr>
          <p:cNvPr id="7" name="內容版面配置區 6">
            <a:extLst>
              <a:ext uri="{FF2B5EF4-FFF2-40B4-BE49-F238E27FC236}">
                <a16:creationId xmlns:a16="http://schemas.microsoft.com/office/drawing/2014/main" id="{87403D9E-83CD-4C70-87D3-4838480224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24019" y="2027189"/>
            <a:ext cx="5173161" cy="1055120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7606D933-76C1-4FEB-9F18-1DA8DBF477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9720" y="3849737"/>
            <a:ext cx="5813887" cy="1114992"/>
          </a:xfrm>
          <a:prstGeom prst="rect">
            <a:avLst/>
          </a:prstGeom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DD5DAE92-807C-46EB-B00F-8667349BF707}"/>
              </a:ext>
            </a:extLst>
          </p:cNvPr>
          <p:cNvSpPr/>
          <p:nvPr/>
        </p:nvSpPr>
        <p:spPr>
          <a:xfrm>
            <a:off x="919745" y="4040155"/>
            <a:ext cx="4408035" cy="12223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字方塊 2">
                <a:extLst>
                  <a:ext uri="{FF2B5EF4-FFF2-40B4-BE49-F238E27FC236}">
                    <a16:creationId xmlns:a16="http://schemas.microsoft.com/office/drawing/2014/main" id="{083D9D64-5D1D-4509-A0FE-FC70F167592F}"/>
                  </a:ext>
                </a:extLst>
              </p:cNvPr>
              <p:cNvSpPr txBox="1"/>
              <p:nvPr/>
            </p:nvSpPr>
            <p:spPr>
              <a:xfrm>
                <a:off x="4778725" y="4752331"/>
                <a:ext cx="549055" cy="4247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</m:oMath>
                  </m:oMathPara>
                </a14:m>
                <a:endParaRPr lang="zh-TW" altLang="en-US" sz="2000" dirty="0"/>
              </a:p>
            </p:txBody>
          </p:sp>
        </mc:Choice>
        <mc:Fallback xmlns="">
          <p:sp>
            <p:nvSpPr>
              <p:cNvPr id="3" name="文字方塊 2">
                <a:extLst>
                  <a:ext uri="{FF2B5EF4-FFF2-40B4-BE49-F238E27FC236}">
                    <a16:creationId xmlns:a16="http://schemas.microsoft.com/office/drawing/2014/main" id="{083D9D64-5D1D-4509-A0FE-FC70F16759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8725" y="4752331"/>
                <a:ext cx="549055" cy="424796"/>
              </a:xfrm>
              <a:prstGeom prst="rect">
                <a:avLst/>
              </a:prstGeom>
              <a:blipFill>
                <a:blip r:embed="rId5"/>
                <a:stretch>
                  <a:fillRect b="-1014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4323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282ABD-D498-450B-BEE0-8AC2DC3AD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Rank-aware Opinion Tagging</a:t>
            </a:r>
            <a:endParaRPr lang="zh-TW" altLang="en-US" dirty="0"/>
          </a:p>
        </p:txBody>
      </p:sp>
      <p:pic>
        <p:nvPicPr>
          <p:cNvPr id="5" name="內容版面配置區 3">
            <a:extLst>
              <a:ext uri="{FF2B5EF4-FFF2-40B4-BE49-F238E27FC236}">
                <a16:creationId xmlns:a16="http://schemas.microsoft.com/office/drawing/2014/main" id="{64EEDB57-D31A-4DD1-A99C-CED67C88FD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457"/>
          <a:stretch/>
        </p:blipFill>
        <p:spPr>
          <a:xfrm>
            <a:off x="838200" y="1825625"/>
            <a:ext cx="4572104" cy="4351338"/>
          </a:xfrm>
          <a:prstGeom prst="rect">
            <a:avLst/>
          </a:prstGeom>
        </p:spPr>
      </p:pic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28FAAE2-9013-4B40-BF96-AAD5EDC0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3C63-0B2F-4ACF-82DA-EB6918F1F7DE}" type="slidenum">
              <a:rPr lang="zh-TW" altLang="en-US" smtClean="0"/>
              <a:t>13</a:t>
            </a:fld>
            <a:endParaRPr lang="zh-TW" altLang="en-US"/>
          </a:p>
        </p:txBody>
      </p:sp>
      <p:pic>
        <p:nvPicPr>
          <p:cNvPr id="10" name="內容版面配置區 9">
            <a:extLst>
              <a:ext uri="{FF2B5EF4-FFF2-40B4-BE49-F238E27FC236}">
                <a16:creationId xmlns:a16="http://schemas.microsoft.com/office/drawing/2014/main" id="{A7173A6E-CF20-4118-832C-4806C24AA1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554727" y="1825625"/>
            <a:ext cx="6321704" cy="1921798"/>
          </a:xfrm>
          <a:prstGeom prst="rect">
            <a:avLst/>
          </a:prstGeom>
        </p:spPr>
      </p:pic>
      <p:pic>
        <p:nvPicPr>
          <p:cNvPr id="11" name="圖片 10">
            <a:extLst>
              <a:ext uri="{FF2B5EF4-FFF2-40B4-BE49-F238E27FC236}">
                <a16:creationId xmlns:a16="http://schemas.microsoft.com/office/drawing/2014/main" id="{2F3BA7DC-CA8C-426C-B7F9-9E7E751007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4727" y="4124324"/>
            <a:ext cx="6416449" cy="451457"/>
          </a:xfrm>
          <a:prstGeom prst="rect">
            <a:avLst/>
          </a:prstGeom>
        </p:spPr>
      </p:pic>
      <p:pic>
        <p:nvPicPr>
          <p:cNvPr id="12" name="圖片 11">
            <a:extLst>
              <a:ext uri="{FF2B5EF4-FFF2-40B4-BE49-F238E27FC236}">
                <a16:creationId xmlns:a16="http://schemas.microsoft.com/office/drawing/2014/main" id="{46973E2C-0EFA-4183-92AC-FE87BC03F2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34309" y="5262898"/>
            <a:ext cx="3322671" cy="541996"/>
          </a:xfrm>
          <a:prstGeom prst="rect">
            <a:avLst/>
          </a:prstGeom>
        </p:spPr>
      </p:pic>
      <p:pic>
        <p:nvPicPr>
          <p:cNvPr id="8" name="內容版面配置區 8">
            <a:extLst>
              <a:ext uri="{FF2B5EF4-FFF2-40B4-BE49-F238E27FC236}">
                <a16:creationId xmlns:a16="http://schemas.microsoft.com/office/drawing/2014/main" id="{6FDDBC36-E5EC-434D-9E4F-31C1772E926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55734" y="91608"/>
            <a:ext cx="3602491" cy="156955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2E37F159-0E9A-45F3-B18A-487F08251C84}"/>
              </a:ext>
            </a:extLst>
          </p:cNvPr>
          <p:cNvSpPr/>
          <p:nvPr/>
        </p:nvSpPr>
        <p:spPr>
          <a:xfrm>
            <a:off x="8715579" y="1027906"/>
            <a:ext cx="475074" cy="446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7926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351F3D-4E3C-48A5-A060-4CF405460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Loss function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264F386-6F96-4CAE-BBF6-C5AFE5320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3C63-0B2F-4ACF-82DA-EB6918F1F7DE}" type="slidenum">
              <a:rPr lang="zh-TW" altLang="en-US" smtClean="0"/>
              <a:pPr/>
              <a:t>14</a:t>
            </a:fld>
            <a:endParaRPr lang="zh-TW" altLang="en-US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060EEF26-AEC5-4660-89F7-9094BF765D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9058" y="4321756"/>
            <a:ext cx="7253873" cy="1011027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EB268605-1BE8-4E62-8D09-2D69B60B8D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7588" y="5869024"/>
            <a:ext cx="4676811" cy="669888"/>
          </a:xfrm>
          <a:prstGeom prst="rect">
            <a:avLst/>
          </a:prstGeom>
        </p:spPr>
      </p:pic>
      <p:pic>
        <p:nvPicPr>
          <p:cNvPr id="10" name="內容版面配置區 9">
            <a:extLst>
              <a:ext uri="{FF2B5EF4-FFF2-40B4-BE49-F238E27FC236}">
                <a16:creationId xmlns:a16="http://schemas.microsoft.com/office/drawing/2014/main" id="{CBB725FA-F096-4E78-8041-C2DD23052E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2974590" y="2764632"/>
            <a:ext cx="6242810" cy="1120773"/>
          </a:xfrm>
          <a:prstGeom prst="rect">
            <a:avLst/>
          </a:prstGeom>
        </p:spPr>
      </p:pic>
      <p:pic>
        <p:nvPicPr>
          <p:cNvPr id="8" name="內容版面配置區 3">
            <a:extLst>
              <a:ext uri="{FF2B5EF4-FFF2-40B4-BE49-F238E27FC236}">
                <a16:creationId xmlns:a16="http://schemas.microsoft.com/office/drawing/2014/main" id="{9AE1C7BC-7642-489D-8DAD-64263850AD6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75486"/>
          <a:stretch/>
        </p:blipFill>
        <p:spPr>
          <a:xfrm>
            <a:off x="5803641" y="0"/>
            <a:ext cx="6355038" cy="862599"/>
          </a:xfrm>
          <a:prstGeom prst="rect">
            <a:avLst/>
          </a:prstGeom>
        </p:spPr>
      </p:pic>
      <p:pic>
        <p:nvPicPr>
          <p:cNvPr id="9" name="內容版面配置區 9">
            <a:extLst>
              <a:ext uri="{FF2B5EF4-FFF2-40B4-BE49-F238E27FC236}">
                <a16:creationId xmlns:a16="http://schemas.microsoft.com/office/drawing/2014/main" id="{50B535FC-A0F5-439A-A22A-AD943C7FF4C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85406" y="1590926"/>
            <a:ext cx="5821187" cy="92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658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EC919A-0FBE-4506-9CCD-A13AC091C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</a:t>
            </a:r>
            <a:endParaRPr lang="zh-TW" altLang="en-US" dirty="0"/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2119C657-2438-443F-9545-22B769D4F7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945"/>
          <a:stretch/>
        </p:blipFill>
        <p:spPr>
          <a:xfrm>
            <a:off x="1526213" y="2769961"/>
            <a:ext cx="6601647" cy="1876475"/>
          </a:xfrm>
          <a:prstGeom prst="rect">
            <a:avLst/>
          </a:prstGeom>
        </p:spPr>
      </p:pic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E1BABAB-99D7-4618-8631-9B26B1CBC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3C63-0B2F-4ACF-82DA-EB6918F1F7DE}" type="slidenum">
              <a:rPr lang="zh-TW" altLang="en-US" smtClean="0"/>
              <a:t>15</a:t>
            </a:fld>
            <a:endParaRPr lang="zh-TW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EF01ABE6-5007-4AA5-AAF3-B3733CCF0D34}"/>
              </a:ext>
            </a:extLst>
          </p:cNvPr>
          <p:cNvSpPr txBox="1"/>
          <p:nvPr/>
        </p:nvSpPr>
        <p:spPr>
          <a:xfrm>
            <a:off x="8904514" y="2923368"/>
            <a:ext cx="29857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err="1"/>
              <a:t>Pr</a:t>
            </a:r>
            <a:r>
              <a:rPr lang="en-US" altLang="zh-TW" sz="2400" dirty="0"/>
              <a:t>: present tags</a:t>
            </a:r>
          </a:p>
          <a:p>
            <a:r>
              <a:rPr lang="en-US" altLang="zh-TW" sz="2400" dirty="0"/>
              <a:t>Ab: absent tags</a:t>
            </a:r>
          </a:p>
          <a:p>
            <a:r>
              <a:rPr lang="en-US" altLang="zh-TW" sz="2400" dirty="0"/>
              <a:t>MTN: max tag number</a:t>
            </a:r>
          </a:p>
          <a:p>
            <a:r>
              <a:rPr lang="en-US" altLang="zh-TW" sz="2400" dirty="0"/>
              <a:t>MTL: max tag length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82484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879151-844F-4804-9729-774CABCF0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</a:t>
            </a:r>
            <a:endParaRPr lang="zh-TW" altLang="en-US" dirty="0"/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386B65DC-ACB6-4142-B61F-81D770788E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199" b="31008"/>
          <a:stretch/>
        </p:blipFill>
        <p:spPr>
          <a:xfrm>
            <a:off x="838200" y="2313991"/>
            <a:ext cx="10515600" cy="2761861"/>
          </a:xfrm>
          <a:prstGeom prst="rect">
            <a:avLst/>
          </a:prstGeom>
        </p:spPr>
      </p:pic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6ACB3AB-7E95-4795-A1A3-D735C34F6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3C63-0B2F-4ACF-82DA-EB6918F1F7DE}" type="slidenum">
              <a:rPr lang="zh-TW" altLang="en-US" smtClean="0"/>
              <a:t>16</a:t>
            </a:fld>
            <a:endParaRPr lang="zh-TW" altLang="en-US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87147382-BF3F-47C2-BAAB-C1A2E8C0747F}"/>
              </a:ext>
            </a:extLst>
          </p:cNvPr>
          <p:cNvSpPr/>
          <p:nvPr/>
        </p:nvSpPr>
        <p:spPr>
          <a:xfrm>
            <a:off x="838200" y="4730621"/>
            <a:ext cx="10515600" cy="36389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1806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F22097-EE96-4E27-B923-5EBAA2F8B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</a:t>
            </a:r>
            <a:endParaRPr lang="zh-TW" altLang="en-US" dirty="0"/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2D875D3E-ACD6-42FC-9E04-FE2D8F2E48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58612"/>
          <a:stretch/>
        </p:blipFill>
        <p:spPr>
          <a:xfrm>
            <a:off x="838199" y="2018078"/>
            <a:ext cx="10515600" cy="1711385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8692E8DB-BAC3-4055-9644-55F6F70D96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8387" y="3809222"/>
            <a:ext cx="7515225" cy="297180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D19088CE-4EE7-43F4-8FF5-C149CDA06A9C}"/>
              </a:ext>
            </a:extLst>
          </p:cNvPr>
          <p:cNvSpPr/>
          <p:nvPr/>
        </p:nvSpPr>
        <p:spPr>
          <a:xfrm>
            <a:off x="931505" y="2457991"/>
            <a:ext cx="10328988" cy="3079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E445D8A-8822-4ADB-87DB-85B653B8E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3C63-0B2F-4ACF-82DA-EB6918F1F7DE}" type="slidenum">
              <a:rPr lang="zh-TW" altLang="en-US" smtClean="0"/>
              <a:t>17</a:t>
            </a:fld>
            <a:endParaRPr lang="zh-TW" altLang="en-US"/>
          </a:p>
        </p:txBody>
      </p:sp>
      <p:pic>
        <p:nvPicPr>
          <p:cNvPr id="8" name="內容版面配置區 3">
            <a:extLst>
              <a:ext uri="{FF2B5EF4-FFF2-40B4-BE49-F238E27FC236}">
                <a16:creationId xmlns:a16="http://schemas.microsoft.com/office/drawing/2014/main" id="{7AD5195A-C1F9-485B-BE9A-24984BA5ED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99" b="80200"/>
          <a:stretch/>
        </p:blipFill>
        <p:spPr>
          <a:xfrm>
            <a:off x="838199" y="1326794"/>
            <a:ext cx="10515600" cy="727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4600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F22097-EE96-4E27-B923-5EBAA2F8B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</a:t>
            </a:r>
            <a:endParaRPr lang="zh-TW" altLang="en-US" dirty="0"/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2D875D3E-ACD6-42FC-9E04-FE2D8F2E48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58612"/>
          <a:stretch/>
        </p:blipFill>
        <p:spPr>
          <a:xfrm>
            <a:off x="838200" y="2108719"/>
            <a:ext cx="10515600" cy="1711385"/>
          </a:xfrm>
          <a:prstGeom prst="rect">
            <a:avLst/>
          </a:prstGeom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11F3CF4D-6C75-4596-A8CE-7C24CAD93C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2337" y="4343011"/>
            <a:ext cx="5267325" cy="186690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2B2C0334-C929-4D2A-9EF0-2C236D88BDEE}"/>
              </a:ext>
            </a:extLst>
          </p:cNvPr>
          <p:cNvSpPr/>
          <p:nvPr/>
        </p:nvSpPr>
        <p:spPr>
          <a:xfrm>
            <a:off x="931505" y="2766978"/>
            <a:ext cx="10328988" cy="3079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9869DAB-7B04-4396-9B6A-6F16CDFB4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3C63-0B2F-4ACF-82DA-EB6918F1F7DE}" type="slidenum">
              <a:rPr lang="zh-TW" altLang="en-US" smtClean="0"/>
              <a:t>18</a:t>
            </a:fld>
            <a:endParaRPr lang="zh-TW" altLang="en-US"/>
          </a:p>
        </p:txBody>
      </p:sp>
      <p:pic>
        <p:nvPicPr>
          <p:cNvPr id="8" name="內容版面配置區 3">
            <a:extLst>
              <a:ext uri="{FF2B5EF4-FFF2-40B4-BE49-F238E27FC236}">
                <a16:creationId xmlns:a16="http://schemas.microsoft.com/office/drawing/2014/main" id="{942FD847-A3CA-4A9E-BE26-BD2EB3BF6C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99" b="80200"/>
          <a:stretch/>
        </p:blipFill>
        <p:spPr>
          <a:xfrm>
            <a:off x="838199" y="1415690"/>
            <a:ext cx="10515600" cy="727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5636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A6824D-1D1F-48BC-B788-3CE98E265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Conclusion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1D47C5B-3E0E-442A-B0EC-3A796FC7B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AOT-Net generates more concise opinion tags</a:t>
            </a:r>
          </a:p>
          <a:p>
            <a:r>
              <a:rPr lang="en-US" altLang="zh-TW" dirty="0"/>
              <a:t>the ranked lists of generated opinion tags help users distinguish products with very similar aspects.</a:t>
            </a:r>
          </a:p>
          <a:p>
            <a:endParaRPr lang="en-US" altLang="zh-TW" dirty="0"/>
          </a:p>
          <a:p>
            <a:r>
              <a:rPr lang="en-US" altLang="zh-TW" dirty="0"/>
              <a:t>Future work</a:t>
            </a:r>
          </a:p>
          <a:p>
            <a:pPr lvl="1"/>
            <a:r>
              <a:rPr lang="en-US" altLang="zh-TW" dirty="0"/>
              <a:t>deep clustering network instead of </a:t>
            </a:r>
            <a:r>
              <a:rPr lang="zh-TW" altLang="en-US" dirty="0"/>
              <a:t>𝑘</a:t>
            </a:r>
            <a:r>
              <a:rPr lang="en-US" altLang="zh-TW" dirty="0"/>
              <a:t>-means algorithm</a:t>
            </a:r>
          </a:p>
          <a:p>
            <a:pPr lvl="1"/>
            <a:r>
              <a:rPr lang="en-US" altLang="zh-TW" dirty="0"/>
              <a:t>pre-trained language models could provide more power to enhance our sentence salience estimation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53D5E48-5B13-48E2-9664-74EED3229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3C63-0B2F-4ACF-82DA-EB6918F1F7DE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3702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C34B0F-6EFC-4DC7-A84D-6FAE1097A43C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57150">
            <a:noFill/>
            <a:prstDash val="dash"/>
          </a:ln>
        </p:spPr>
        <p:txBody>
          <a:bodyPr/>
          <a:lstStyle/>
          <a:p>
            <a:r>
              <a:rPr lang="en-US" altLang="zh-TW" b="1" dirty="0"/>
              <a:t> Outline 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84B30A4-D18D-46AE-94F2-3DED8588A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</a:p>
          <a:p>
            <a:r>
              <a:rPr lang="en-US" altLang="zh-TW" dirty="0"/>
              <a:t>Method</a:t>
            </a:r>
          </a:p>
          <a:p>
            <a:r>
              <a:rPr lang="en-US" altLang="zh-TW" dirty="0"/>
              <a:t>Experiment</a:t>
            </a:r>
          </a:p>
          <a:p>
            <a:r>
              <a:rPr lang="en-US" altLang="zh-TW" dirty="0"/>
              <a:t>Conclusion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6FF22E4-E418-4745-B4E9-14F7FF884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3C63-0B2F-4ACF-82DA-EB6918F1F7DE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1340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45BA75D-9128-495D-85B6-B06E50DB4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043335" cy="1325563"/>
          </a:xfrm>
          <a:ln w="57150">
            <a:noFill/>
            <a:prstDash val="dash"/>
          </a:ln>
        </p:spPr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pic>
        <p:nvPicPr>
          <p:cNvPr id="6" name="內容版面配置區 5" descr="文件">
            <a:extLst>
              <a:ext uri="{FF2B5EF4-FFF2-40B4-BE49-F238E27FC236}">
                <a16:creationId xmlns:a16="http://schemas.microsoft.com/office/drawing/2014/main" id="{D7811930-0DA4-4CF1-A882-C5F5AB0342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12094" y="2132543"/>
            <a:ext cx="914400" cy="914400"/>
          </a:xfrm>
        </p:spPr>
      </p:pic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2E95777-7CF0-4A7A-A3F2-00E9496DE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3C63-0B2F-4ACF-82DA-EB6918F1F7DE}" type="slidenum">
              <a:rPr lang="zh-TW" altLang="en-US" smtClean="0"/>
              <a:t>3</a:t>
            </a:fld>
            <a:endParaRPr lang="zh-TW" altLang="en-US"/>
          </a:p>
        </p:txBody>
      </p:sp>
      <p:pic>
        <p:nvPicPr>
          <p:cNvPr id="8" name="內容版面配置區 5" descr="文件">
            <a:extLst>
              <a:ext uri="{FF2B5EF4-FFF2-40B4-BE49-F238E27FC236}">
                <a16:creationId xmlns:a16="http://schemas.microsoft.com/office/drawing/2014/main" id="{5A5C3819-990E-4BBE-94CC-0371678F94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12094" y="4667189"/>
            <a:ext cx="914400" cy="914400"/>
          </a:xfrm>
          <a:prstGeom prst="rect">
            <a:avLst/>
          </a:prstGeom>
        </p:spPr>
      </p:pic>
      <p:grpSp>
        <p:nvGrpSpPr>
          <p:cNvPr id="10" name="群組 9">
            <a:extLst>
              <a:ext uri="{FF2B5EF4-FFF2-40B4-BE49-F238E27FC236}">
                <a16:creationId xmlns:a16="http://schemas.microsoft.com/office/drawing/2014/main" id="{296A04DF-9BA2-4CB8-A816-AD825B727B74}"/>
              </a:ext>
            </a:extLst>
          </p:cNvPr>
          <p:cNvGrpSpPr/>
          <p:nvPr/>
        </p:nvGrpSpPr>
        <p:grpSpPr>
          <a:xfrm>
            <a:off x="5012094" y="3110564"/>
            <a:ext cx="914400" cy="1592408"/>
            <a:chOff x="1841241" y="2971800"/>
            <a:chExt cx="914400" cy="1592408"/>
          </a:xfrm>
        </p:grpSpPr>
        <p:pic>
          <p:nvPicPr>
            <p:cNvPr id="7" name="內容版面配置區 5" descr="文件">
              <a:extLst>
                <a:ext uri="{FF2B5EF4-FFF2-40B4-BE49-F238E27FC236}">
                  <a16:creationId xmlns:a16="http://schemas.microsoft.com/office/drawing/2014/main" id="{8FED2421-FEEF-4001-8EA6-465EC644AC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841241" y="2971800"/>
              <a:ext cx="914400" cy="914400"/>
            </a:xfrm>
            <a:prstGeom prst="rect">
              <a:avLst/>
            </a:prstGeom>
          </p:spPr>
        </p:pic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76D71554-4706-4A37-AF1A-F0ADBB8DBB06}"/>
                </a:ext>
              </a:extLst>
            </p:cNvPr>
            <p:cNvSpPr txBox="1"/>
            <p:nvPr/>
          </p:nvSpPr>
          <p:spPr>
            <a:xfrm>
              <a:off x="2062331" y="3923522"/>
              <a:ext cx="615553" cy="64068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zh-TW" sz="2800" b="1" dirty="0"/>
                <a:t>……</a:t>
              </a:r>
              <a:endParaRPr lang="zh-TW" altLang="en-US" sz="2800" b="1" dirty="0"/>
            </a:p>
          </p:txBody>
        </p:sp>
      </p:grp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1903014E-400F-4E62-8D10-CC41771FC76A}"/>
              </a:ext>
            </a:extLst>
          </p:cNvPr>
          <p:cNvSpPr txBox="1"/>
          <p:nvPr/>
        </p:nvSpPr>
        <p:spPr>
          <a:xfrm>
            <a:off x="4794511" y="5671027"/>
            <a:ext cx="1492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/>
              <a:t>Reviews</a:t>
            </a:r>
          </a:p>
          <a:p>
            <a:pPr algn="ctr"/>
            <a:r>
              <a:rPr lang="en-US" altLang="zh-TW" sz="2400" b="1" dirty="0"/>
              <a:t>(Input)  </a:t>
            </a:r>
            <a:endParaRPr lang="zh-TW" altLang="en-US" sz="2400" b="1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3068EDF3-F896-411F-AC99-41F09945F3AB}"/>
              </a:ext>
            </a:extLst>
          </p:cNvPr>
          <p:cNvSpPr/>
          <p:nvPr/>
        </p:nvSpPr>
        <p:spPr>
          <a:xfrm>
            <a:off x="8414658" y="2056488"/>
            <a:ext cx="1567542" cy="5131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Price 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6954B1E5-F84F-4E0E-B469-233398293104}"/>
              </a:ext>
            </a:extLst>
          </p:cNvPr>
          <p:cNvSpPr/>
          <p:nvPr/>
        </p:nvSpPr>
        <p:spPr>
          <a:xfrm>
            <a:off x="8414658" y="3086435"/>
            <a:ext cx="1567542" cy="51318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Food  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FA721B-9AF8-4F9E-BDBB-9ED57752805D}"/>
              </a:ext>
            </a:extLst>
          </p:cNvPr>
          <p:cNvSpPr/>
          <p:nvPr/>
        </p:nvSpPr>
        <p:spPr>
          <a:xfrm>
            <a:off x="8414658" y="4116382"/>
            <a:ext cx="1567542" cy="51318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Service  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9A373198-AFF4-46A6-999E-1B3DAEFCE647}"/>
              </a:ext>
            </a:extLst>
          </p:cNvPr>
          <p:cNvSpPr/>
          <p:nvPr/>
        </p:nvSpPr>
        <p:spPr>
          <a:xfrm>
            <a:off x="8414658" y="5146329"/>
            <a:ext cx="1567542" cy="5131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environment </a:t>
            </a:r>
            <a:endParaRPr lang="zh-TW" altLang="en-US" dirty="0">
              <a:solidFill>
                <a:schemeClr val="tx1"/>
              </a:solidFill>
            </a:endParaRPr>
          </a:p>
        </p:txBody>
      </p:sp>
      <p:cxnSp>
        <p:nvCxnSpPr>
          <p:cNvPr id="18" name="直線單箭頭接點 17">
            <a:extLst>
              <a:ext uri="{FF2B5EF4-FFF2-40B4-BE49-F238E27FC236}">
                <a16:creationId xmlns:a16="http://schemas.microsoft.com/office/drawing/2014/main" id="{A22481F6-A8C3-49AA-A27B-071C4164778C}"/>
              </a:ext>
            </a:extLst>
          </p:cNvPr>
          <p:cNvCxnSpPr>
            <a:cxnSpLocks/>
            <a:stCxn id="6" idx="3"/>
            <a:endCxn id="13" idx="1"/>
          </p:cNvCxnSpPr>
          <p:nvPr/>
        </p:nvCxnSpPr>
        <p:spPr>
          <a:xfrm flipV="1">
            <a:off x="5926494" y="2313080"/>
            <a:ext cx="2488164" cy="2766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>
            <a:extLst>
              <a:ext uri="{FF2B5EF4-FFF2-40B4-BE49-F238E27FC236}">
                <a16:creationId xmlns:a16="http://schemas.microsoft.com/office/drawing/2014/main" id="{AC91347E-7597-4E35-9420-20F8C36C384C}"/>
              </a:ext>
            </a:extLst>
          </p:cNvPr>
          <p:cNvCxnSpPr>
            <a:cxnSpLocks/>
            <a:stCxn id="7" idx="3"/>
            <a:endCxn id="14" idx="1"/>
          </p:cNvCxnSpPr>
          <p:nvPr/>
        </p:nvCxnSpPr>
        <p:spPr>
          <a:xfrm flipV="1">
            <a:off x="5926494" y="3343027"/>
            <a:ext cx="2488164" cy="2247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>
            <a:extLst>
              <a:ext uri="{FF2B5EF4-FFF2-40B4-BE49-F238E27FC236}">
                <a16:creationId xmlns:a16="http://schemas.microsoft.com/office/drawing/2014/main" id="{1FA594AD-BEA0-43E7-8D1D-F0D491AA47FB}"/>
              </a:ext>
            </a:extLst>
          </p:cNvPr>
          <p:cNvCxnSpPr>
            <a:cxnSpLocks/>
            <a:stCxn id="7" idx="3"/>
            <a:endCxn id="15" idx="1"/>
          </p:cNvCxnSpPr>
          <p:nvPr/>
        </p:nvCxnSpPr>
        <p:spPr>
          <a:xfrm>
            <a:off x="5926494" y="3567764"/>
            <a:ext cx="2488164" cy="8052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>
            <a:extLst>
              <a:ext uri="{FF2B5EF4-FFF2-40B4-BE49-F238E27FC236}">
                <a16:creationId xmlns:a16="http://schemas.microsoft.com/office/drawing/2014/main" id="{FA4AED17-39C6-49C3-8453-F1BEEB9123D2}"/>
              </a:ext>
            </a:extLst>
          </p:cNvPr>
          <p:cNvCxnSpPr>
            <a:cxnSpLocks/>
            <a:stCxn id="8" idx="3"/>
            <a:endCxn id="13" idx="1"/>
          </p:cNvCxnSpPr>
          <p:nvPr/>
        </p:nvCxnSpPr>
        <p:spPr>
          <a:xfrm flipV="1">
            <a:off x="5926494" y="2313080"/>
            <a:ext cx="2488164" cy="28113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>
            <a:extLst>
              <a:ext uri="{FF2B5EF4-FFF2-40B4-BE49-F238E27FC236}">
                <a16:creationId xmlns:a16="http://schemas.microsoft.com/office/drawing/2014/main" id="{22E1ED90-8E21-445A-B58D-C4B98D8CE6BA}"/>
              </a:ext>
            </a:extLst>
          </p:cNvPr>
          <p:cNvCxnSpPr>
            <a:cxnSpLocks/>
            <a:stCxn id="8" idx="3"/>
            <a:endCxn id="16" idx="1"/>
          </p:cNvCxnSpPr>
          <p:nvPr/>
        </p:nvCxnSpPr>
        <p:spPr>
          <a:xfrm>
            <a:off x="5926494" y="5124389"/>
            <a:ext cx="2488164" cy="2785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>
            <a:extLst>
              <a:ext uri="{FF2B5EF4-FFF2-40B4-BE49-F238E27FC236}">
                <a16:creationId xmlns:a16="http://schemas.microsoft.com/office/drawing/2014/main" id="{437F3277-9B21-4AC9-8278-371435540F86}"/>
              </a:ext>
            </a:extLst>
          </p:cNvPr>
          <p:cNvCxnSpPr>
            <a:cxnSpLocks/>
            <a:stCxn id="8" idx="3"/>
            <a:endCxn id="14" idx="1"/>
          </p:cNvCxnSpPr>
          <p:nvPr/>
        </p:nvCxnSpPr>
        <p:spPr>
          <a:xfrm flipV="1">
            <a:off x="5926494" y="3343027"/>
            <a:ext cx="2488164" cy="17813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圖形 30" descr="市集">
            <a:extLst>
              <a:ext uri="{FF2B5EF4-FFF2-40B4-BE49-F238E27FC236}">
                <a16:creationId xmlns:a16="http://schemas.microsoft.com/office/drawing/2014/main" id="{8B1FC9CE-5868-4045-954B-272699868A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47935" y="3209363"/>
            <a:ext cx="1198984" cy="1198984"/>
          </a:xfrm>
          <a:prstGeom prst="rect">
            <a:avLst/>
          </a:prstGeom>
        </p:spPr>
      </p:pic>
      <p:cxnSp>
        <p:nvCxnSpPr>
          <p:cNvPr id="39" name="直線單箭頭接點 38">
            <a:extLst>
              <a:ext uri="{FF2B5EF4-FFF2-40B4-BE49-F238E27FC236}">
                <a16:creationId xmlns:a16="http://schemas.microsoft.com/office/drawing/2014/main" id="{1B1DEE94-A1D3-4F32-82BB-D44636886225}"/>
              </a:ext>
            </a:extLst>
          </p:cNvPr>
          <p:cNvCxnSpPr>
            <a:stCxn id="6" idx="1"/>
            <a:endCxn id="31" idx="3"/>
          </p:cNvCxnSpPr>
          <p:nvPr/>
        </p:nvCxnSpPr>
        <p:spPr>
          <a:xfrm flipH="1">
            <a:off x="2946919" y="2589743"/>
            <a:ext cx="2065175" cy="12191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單箭頭接點 40">
            <a:extLst>
              <a:ext uri="{FF2B5EF4-FFF2-40B4-BE49-F238E27FC236}">
                <a16:creationId xmlns:a16="http://schemas.microsoft.com/office/drawing/2014/main" id="{252487D5-497F-44E3-A3C1-0C5FCA44C73A}"/>
              </a:ext>
            </a:extLst>
          </p:cNvPr>
          <p:cNvCxnSpPr>
            <a:stCxn id="7" idx="1"/>
            <a:endCxn id="31" idx="3"/>
          </p:cNvCxnSpPr>
          <p:nvPr/>
        </p:nvCxnSpPr>
        <p:spPr>
          <a:xfrm flipH="1">
            <a:off x="2946919" y="3567764"/>
            <a:ext cx="2065175" cy="2410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單箭頭接點 42">
            <a:extLst>
              <a:ext uri="{FF2B5EF4-FFF2-40B4-BE49-F238E27FC236}">
                <a16:creationId xmlns:a16="http://schemas.microsoft.com/office/drawing/2014/main" id="{6D4950E0-BC9D-4CC2-9E23-2AD854463E95}"/>
              </a:ext>
            </a:extLst>
          </p:cNvPr>
          <p:cNvCxnSpPr>
            <a:stCxn id="8" idx="1"/>
            <a:endCxn id="31" idx="3"/>
          </p:cNvCxnSpPr>
          <p:nvPr/>
        </p:nvCxnSpPr>
        <p:spPr>
          <a:xfrm flipH="1" flipV="1">
            <a:off x="2946919" y="3808855"/>
            <a:ext cx="2065175" cy="13155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文字方塊 44">
            <a:extLst>
              <a:ext uri="{FF2B5EF4-FFF2-40B4-BE49-F238E27FC236}">
                <a16:creationId xmlns:a16="http://schemas.microsoft.com/office/drawing/2014/main" id="{628BE944-D334-4AF2-BE61-D6F4B917B443}"/>
              </a:ext>
            </a:extLst>
          </p:cNvPr>
          <p:cNvSpPr txBox="1"/>
          <p:nvPr/>
        </p:nvSpPr>
        <p:spPr>
          <a:xfrm>
            <a:off x="8610600" y="1279846"/>
            <a:ext cx="1138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srgbClr val="FF0000"/>
                </a:solidFill>
              </a:rPr>
              <a:t>Target </a:t>
            </a:r>
            <a:endParaRPr lang="zh-TW" altLang="en-US" sz="2400" b="1" dirty="0">
              <a:solidFill>
                <a:srgbClr val="FF0000"/>
              </a:solidFill>
            </a:endParaRP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C2E26B96-C133-47A1-B4D4-61EBC49C6007}"/>
              </a:ext>
            </a:extLst>
          </p:cNvPr>
          <p:cNvSpPr/>
          <p:nvPr/>
        </p:nvSpPr>
        <p:spPr>
          <a:xfrm>
            <a:off x="8145624" y="1771051"/>
            <a:ext cx="2071396" cy="41538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文字方塊 46">
            <a:extLst>
              <a:ext uri="{FF2B5EF4-FFF2-40B4-BE49-F238E27FC236}">
                <a16:creationId xmlns:a16="http://schemas.microsoft.com/office/drawing/2014/main" id="{18E4F795-C3B6-4170-AE97-3E310A37715B}"/>
              </a:ext>
            </a:extLst>
          </p:cNvPr>
          <p:cNvSpPr txBox="1"/>
          <p:nvPr/>
        </p:nvSpPr>
        <p:spPr>
          <a:xfrm>
            <a:off x="10580914" y="1279846"/>
            <a:ext cx="110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/>
              <a:t>Rank </a:t>
            </a:r>
            <a:endParaRPr lang="zh-TW" altLang="en-US" sz="2400" b="1" dirty="0"/>
          </a:p>
        </p:txBody>
      </p:sp>
      <p:sp>
        <p:nvSpPr>
          <p:cNvPr id="48" name="文字方塊 47">
            <a:extLst>
              <a:ext uri="{FF2B5EF4-FFF2-40B4-BE49-F238E27FC236}">
                <a16:creationId xmlns:a16="http://schemas.microsoft.com/office/drawing/2014/main" id="{F38A5888-39C8-4A9D-924F-F30FF1B2E80B}"/>
              </a:ext>
            </a:extLst>
          </p:cNvPr>
          <p:cNvSpPr txBox="1"/>
          <p:nvPr/>
        </p:nvSpPr>
        <p:spPr>
          <a:xfrm>
            <a:off x="10665668" y="2122099"/>
            <a:ext cx="614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1</a:t>
            </a:r>
            <a:endParaRPr lang="zh-TW" altLang="en-US" sz="2400" dirty="0"/>
          </a:p>
        </p:txBody>
      </p:sp>
      <p:sp>
        <p:nvSpPr>
          <p:cNvPr id="49" name="文字方塊 48">
            <a:extLst>
              <a:ext uri="{FF2B5EF4-FFF2-40B4-BE49-F238E27FC236}">
                <a16:creationId xmlns:a16="http://schemas.microsoft.com/office/drawing/2014/main" id="{43474677-1977-4316-B71B-08C8C87D9C83}"/>
              </a:ext>
            </a:extLst>
          </p:cNvPr>
          <p:cNvSpPr txBox="1"/>
          <p:nvPr/>
        </p:nvSpPr>
        <p:spPr>
          <a:xfrm>
            <a:off x="10669555" y="3112193"/>
            <a:ext cx="614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3</a:t>
            </a:r>
            <a:endParaRPr lang="zh-TW" altLang="en-US" sz="2400" dirty="0"/>
          </a:p>
        </p:txBody>
      </p:sp>
      <p:sp>
        <p:nvSpPr>
          <p:cNvPr id="50" name="文字方塊 49">
            <a:extLst>
              <a:ext uri="{FF2B5EF4-FFF2-40B4-BE49-F238E27FC236}">
                <a16:creationId xmlns:a16="http://schemas.microsoft.com/office/drawing/2014/main" id="{2F1F62B1-1787-4104-BACF-D276E5320900}"/>
              </a:ext>
            </a:extLst>
          </p:cNvPr>
          <p:cNvSpPr txBox="1"/>
          <p:nvPr/>
        </p:nvSpPr>
        <p:spPr>
          <a:xfrm>
            <a:off x="10665667" y="4139806"/>
            <a:ext cx="614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2</a:t>
            </a:r>
            <a:endParaRPr lang="zh-TW" altLang="en-US" sz="2400" dirty="0"/>
          </a:p>
        </p:txBody>
      </p:sp>
      <p:sp>
        <p:nvSpPr>
          <p:cNvPr id="51" name="文字方塊 50">
            <a:extLst>
              <a:ext uri="{FF2B5EF4-FFF2-40B4-BE49-F238E27FC236}">
                <a16:creationId xmlns:a16="http://schemas.microsoft.com/office/drawing/2014/main" id="{7AAF8BD4-A3DD-4240-B19D-400B2B3784E3}"/>
              </a:ext>
            </a:extLst>
          </p:cNvPr>
          <p:cNvSpPr txBox="1"/>
          <p:nvPr/>
        </p:nvSpPr>
        <p:spPr>
          <a:xfrm>
            <a:off x="10665668" y="5123453"/>
            <a:ext cx="614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4</a:t>
            </a:r>
            <a:endParaRPr lang="zh-TW" altLang="en-US" sz="2400" dirty="0"/>
          </a:p>
        </p:txBody>
      </p: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1A1E4D0E-DB3B-4563-8785-FC6E6245812D}"/>
              </a:ext>
            </a:extLst>
          </p:cNvPr>
          <p:cNvSpPr txBox="1"/>
          <p:nvPr/>
        </p:nvSpPr>
        <p:spPr>
          <a:xfrm>
            <a:off x="1950098" y="4601471"/>
            <a:ext cx="996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/>
              <a:t>Item </a:t>
            </a:r>
            <a:endParaRPr lang="zh-TW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6491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45" grpId="0"/>
      <p:bldP spid="46" grpId="0" animBg="1"/>
      <p:bldP spid="47" grpId="0"/>
      <p:bldP spid="48" grpId="0"/>
      <p:bldP spid="49" grpId="0"/>
      <p:bldP spid="50" grpId="0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F3EDF5-2163-43D6-8044-5B6FEC234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Introduction</a:t>
            </a:r>
            <a:endParaRPr lang="zh-TW" altLang="en-US" b="1" dirty="0"/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27BA415F-59B5-4C63-ABFA-4B0AE7A202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1725" y="1957792"/>
            <a:ext cx="7448550" cy="4124325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69C38977-0A9E-46C3-ABF1-99CA0B01D06E}"/>
              </a:ext>
            </a:extLst>
          </p:cNvPr>
          <p:cNvSpPr/>
          <p:nvPr/>
        </p:nvSpPr>
        <p:spPr>
          <a:xfrm>
            <a:off x="5934269" y="2995126"/>
            <a:ext cx="1940768" cy="26710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F7A83B78-7AA8-4CAB-806E-E45152B54B15}"/>
              </a:ext>
            </a:extLst>
          </p:cNvPr>
          <p:cNvSpPr/>
          <p:nvPr/>
        </p:nvSpPr>
        <p:spPr>
          <a:xfrm>
            <a:off x="6341706" y="3529335"/>
            <a:ext cx="3408784" cy="267104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3B813A7F-52E7-4047-B5F9-127AB73EFA70}"/>
              </a:ext>
            </a:extLst>
          </p:cNvPr>
          <p:cNvSpPr/>
          <p:nvPr/>
        </p:nvSpPr>
        <p:spPr>
          <a:xfrm>
            <a:off x="5806751" y="4221381"/>
            <a:ext cx="1940768" cy="267104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FC96C2A-43CC-4477-8D72-2A26D1CA8B1E}"/>
              </a:ext>
            </a:extLst>
          </p:cNvPr>
          <p:cNvSpPr/>
          <p:nvPr/>
        </p:nvSpPr>
        <p:spPr>
          <a:xfrm>
            <a:off x="3865983" y="4488485"/>
            <a:ext cx="2646784" cy="26710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714D454-5A1E-4EEA-89FC-C1CF6C3902DD}"/>
              </a:ext>
            </a:extLst>
          </p:cNvPr>
          <p:cNvSpPr/>
          <p:nvPr/>
        </p:nvSpPr>
        <p:spPr>
          <a:xfrm>
            <a:off x="4715066" y="4759070"/>
            <a:ext cx="1723053" cy="267104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AF5D1C97-61AE-4534-9DA4-6BBA833CA984}"/>
              </a:ext>
            </a:extLst>
          </p:cNvPr>
          <p:cNvSpPr/>
          <p:nvPr/>
        </p:nvSpPr>
        <p:spPr>
          <a:xfrm>
            <a:off x="3103983" y="4755589"/>
            <a:ext cx="1598646" cy="26710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投影片編號版面配置區 10">
            <a:extLst>
              <a:ext uri="{FF2B5EF4-FFF2-40B4-BE49-F238E27FC236}">
                <a16:creationId xmlns:a16="http://schemas.microsoft.com/office/drawing/2014/main" id="{0964A534-69E9-40FC-BF42-370F1E80A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3C63-0B2F-4ACF-82DA-EB6918F1F7DE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9521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B86AA3D-D412-42AC-9D24-4E7830C00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Method</a:t>
            </a:r>
            <a:endParaRPr lang="zh-TW" altLang="en-US" dirty="0"/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321081A6-0E61-4E84-A1BE-BD9C175FBF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5872" y="1825625"/>
            <a:ext cx="10500256" cy="4351338"/>
          </a:xfrm>
          <a:prstGeom prst="rect">
            <a:avLst/>
          </a:prstGeom>
        </p:spPr>
      </p:pic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E01D372-F9D3-4EBA-95B1-DC2AF7D7D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3C63-0B2F-4ACF-82DA-EB6918F1F7DE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1192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DEB51A9-F079-474B-96D0-B1728DC14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Sentence-level Salience Estimation</a:t>
            </a:r>
            <a:endParaRPr lang="zh-TW" altLang="en-US" dirty="0"/>
          </a:p>
        </p:txBody>
      </p:sp>
      <p:pic>
        <p:nvPicPr>
          <p:cNvPr id="9" name="內容版面配置區 8">
            <a:extLst>
              <a:ext uri="{FF2B5EF4-FFF2-40B4-BE49-F238E27FC236}">
                <a16:creationId xmlns:a16="http://schemas.microsoft.com/office/drawing/2014/main" id="{F2CC81F5-166F-4EBE-80E7-9508300D74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7720" y="1690688"/>
            <a:ext cx="2781300" cy="1085850"/>
          </a:xfrm>
          <a:prstGeom prst="rect">
            <a:avLst/>
          </a:prstGeom>
        </p:spPr>
      </p:pic>
      <p:pic>
        <p:nvPicPr>
          <p:cNvPr id="7" name="內容版面配置區 3">
            <a:extLst>
              <a:ext uri="{FF2B5EF4-FFF2-40B4-BE49-F238E27FC236}">
                <a16:creationId xmlns:a16="http://schemas.microsoft.com/office/drawing/2014/main" id="{E93DC79C-C07E-4370-BC71-08E92E4743F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6615"/>
          <a:stretch/>
        </p:blipFill>
        <p:spPr>
          <a:xfrm>
            <a:off x="838200" y="1960562"/>
            <a:ext cx="2455506" cy="4351338"/>
          </a:xfrm>
          <a:prstGeom prst="rect">
            <a:avLst/>
          </a:prstGeom>
        </p:spPr>
      </p:pic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F187AFDF-C796-4A5A-9CC6-4567C8301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3C63-0B2F-4ACF-82DA-EB6918F1F7DE}" type="slidenum">
              <a:rPr lang="zh-TW" altLang="en-US" smtClean="0"/>
              <a:t>6</a:t>
            </a:fld>
            <a:endParaRPr lang="zh-TW" altLang="en-US"/>
          </a:p>
        </p:txBody>
      </p:sp>
      <p:grpSp>
        <p:nvGrpSpPr>
          <p:cNvPr id="12" name="群組 11">
            <a:extLst>
              <a:ext uri="{FF2B5EF4-FFF2-40B4-BE49-F238E27FC236}">
                <a16:creationId xmlns:a16="http://schemas.microsoft.com/office/drawing/2014/main" id="{98994A34-15D0-4E6F-B5C8-80CFFA2D097B}"/>
              </a:ext>
            </a:extLst>
          </p:cNvPr>
          <p:cNvGrpSpPr/>
          <p:nvPr/>
        </p:nvGrpSpPr>
        <p:grpSpPr>
          <a:xfrm>
            <a:off x="8804696" y="1998826"/>
            <a:ext cx="2143125" cy="495300"/>
            <a:chOff x="7772400" y="3429000"/>
            <a:chExt cx="2143125" cy="495300"/>
          </a:xfrm>
        </p:grpSpPr>
        <p:pic>
          <p:nvPicPr>
            <p:cNvPr id="10" name="圖片 9">
              <a:extLst>
                <a:ext uri="{FF2B5EF4-FFF2-40B4-BE49-F238E27FC236}">
                  <a16:creationId xmlns:a16="http://schemas.microsoft.com/office/drawing/2014/main" id="{1C87F234-BF75-4320-A4D4-0830AF322DB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610600" y="3429000"/>
              <a:ext cx="1304925" cy="495300"/>
            </a:xfrm>
            <a:prstGeom prst="rect">
              <a:avLst/>
            </a:prstGeom>
          </p:spPr>
        </p:pic>
        <p:pic>
          <p:nvPicPr>
            <p:cNvPr id="11" name="圖片 10">
              <a:extLst>
                <a:ext uri="{FF2B5EF4-FFF2-40B4-BE49-F238E27FC236}">
                  <a16:creationId xmlns:a16="http://schemas.microsoft.com/office/drawing/2014/main" id="{CC0D41E9-4989-434C-8215-BB7C9FDD258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772400" y="3448438"/>
              <a:ext cx="838200" cy="457200"/>
            </a:xfrm>
            <a:prstGeom prst="rect">
              <a:avLst/>
            </a:prstGeom>
          </p:spPr>
        </p:pic>
      </p:grpSp>
      <p:pic>
        <p:nvPicPr>
          <p:cNvPr id="14" name="內容版面配置區 4">
            <a:extLst>
              <a:ext uri="{FF2B5EF4-FFF2-40B4-BE49-F238E27FC236}">
                <a16:creationId xmlns:a16="http://schemas.microsoft.com/office/drawing/2014/main" id="{CF3D3DA5-1065-403E-9982-46291DCA810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44361" y="5662937"/>
            <a:ext cx="4077770" cy="485449"/>
          </a:xfrm>
          <a:prstGeom prst="rect">
            <a:avLst/>
          </a:prstGeom>
        </p:spPr>
      </p:pic>
      <p:pic>
        <p:nvPicPr>
          <p:cNvPr id="15" name="圖片 14">
            <a:extLst>
              <a:ext uri="{FF2B5EF4-FFF2-40B4-BE49-F238E27FC236}">
                <a16:creationId xmlns:a16="http://schemas.microsoft.com/office/drawing/2014/main" id="{039254B3-42FD-4D1D-9387-B36F115B0D1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44361" y="3757612"/>
            <a:ext cx="5019675" cy="140970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C0A162B6-854D-4BCE-AD18-9420D04A4078}"/>
              </a:ext>
            </a:extLst>
          </p:cNvPr>
          <p:cNvSpPr/>
          <p:nvPr/>
        </p:nvSpPr>
        <p:spPr>
          <a:xfrm>
            <a:off x="2258007" y="2475464"/>
            <a:ext cx="485193" cy="358010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365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DEB51A9-F079-474B-96D0-B1728DC14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Sentence-level Salience Estimation</a:t>
            </a:r>
            <a:endParaRPr lang="zh-TW" altLang="en-US" dirty="0"/>
          </a:p>
        </p:txBody>
      </p:sp>
      <p:pic>
        <p:nvPicPr>
          <p:cNvPr id="7" name="內容版面配置區 3">
            <a:extLst>
              <a:ext uri="{FF2B5EF4-FFF2-40B4-BE49-F238E27FC236}">
                <a16:creationId xmlns:a16="http://schemas.microsoft.com/office/drawing/2014/main" id="{E93DC79C-C07E-4370-BC71-08E92E4743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6615"/>
          <a:stretch/>
        </p:blipFill>
        <p:spPr>
          <a:xfrm>
            <a:off x="838200" y="1960562"/>
            <a:ext cx="2455506" cy="4351338"/>
          </a:xfrm>
          <a:prstGeom prst="rect">
            <a:avLst/>
          </a:prstGeom>
        </p:spPr>
      </p:pic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F187AFDF-C796-4A5A-9CC6-4567C8301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3C63-0B2F-4ACF-82DA-EB6918F1F7DE}" type="slidenum">
              <a:rPr lang="zh-TW" altLang="en-US" smtClean="0"/>
              <a:t>7</a:t>
            </a:fld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F0E67285-EE7F-41BF-BD53-C3D6BCDC46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5351" y="2610569"/>
            <a:ext cx="2954821" cy="564539"/>
          </a:xfrm>
          <a:prstGeom prst="rect">
            <a:avLst/>
          </a:prstGeom>
        </p:spPr>
      </p:pic>
      <p:pic>
        <p:nvPicPr>
          <p:cNvPr id="10" name="內容版面配置區 9">
            <a:extLst>
              <a:ext uri="{FF2B5EF4-FFF2-40B4-BE49-F238E27FC236}">
                <a16:creationId xmlns:a16="http://schemas.microsoft.com/office/drawing/2014/main" id="{D056A37D-45E7-417E-BA0E-A1E02D0CA6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808375" y="4094989"/>
            <a:ext cx="54864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111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內容版面配置區 10">
            <a:extLst>
              <a:ext uri="{FF2B5EF4-FFF2-40B4-BE49-F238E27FC236}">
                <a16:creationId xmlns:a16="http://schemas.microsoft.com/office/drawing/2014/main" id="{652D0367-C5A6-426A-BEA6-53D4D5F589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10150" y="2271712"/>
            <a:ext cx="6343650" cy="4267200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DF3EA878-98A1-4232-BE93-4E8718DC5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Review Clustering and Ranking</a:t>
            </a:r>
            <a:endParaRPr lang="zh-TW" altLang="en-US" dirty="0"/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6CEC726A-8B75-4AB5-A30B-58897F6DF0D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023" r="43810"/>
          <a:stretch/>
        </p:blipFill>
        <p:spPr>
          <a:xfrm>
            <a:off x="838200" y="1825625"/>
            <a:ext cx="3377683" cy="4351338"/>
          </a:xfrm>
          <a:prstGeom prst="rect">
            <a:avLst/>
          </a:prstGeom>
        </p:spPr>
      </p:pic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7B52543-8A0D-46FC-921A-EC80FAF65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3C63-0B2F-4ACF-82DA-EB6918F1F7DE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FC7145A3-F196-47C0-BCC1-E519E44C047A}"/>
              </a:ext>
            </a:extLst>
          </p:cNvPr>
          <p:cNvSpPr/>
          <p:nvPr/>
        </p:nvSpPr>
        <p:spPr>
          <a:xfrm>
            <a:off x="1334278" y="2509935"/>
            <a:ext cx="429208" cy="148356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4183BD15-1EE8-4D92-8AA8-09879F5A408C}"/>
                  </a:ext>
                </a:extLst>
              </p:cNvPr>
              <p:cNvSpPr/>
              <p:nvPr/>
            </p:nvSpPr>
            <p:spPr>
              <a:xfrm>
                <a:off x="5999586" y="1614195"/>
                <a:ext cx="2032519" cy="474953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sSub>
                            <m:sSubPr>
                              <m:ctrlPr>
                                <a:rPr lang="en-US" altLang="zh-TW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4183BD15-1EE8-4D92-8AA8-09879F5A40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9586" y="1614195"/>
                <a:ext cx="2032519" cy="474953"/>
              </a:xfrm>
              <a:prstGeom prst="rect">
                <a:avLst/>
              </a:prstGeom>
              <a:blipFill>
                <a:blip r:embed="rId4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FAD03AC2-6860-417D-BC4C-BC9D2E52C93B}"/>
                  </a:ext>
                </a:extLst>
              </p:cNvPr>
              <p:cNvSpPr/>
              <p:nvPr/>
            </p:nvSpPr>
            <p:spPr>
              <a:xfrm>
                <a:off x="8860778" y="1614195"/>
                <a:ext cx="2032519" cy="474953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sSub>
                            <m:sSubPr>
                              <m:ctrlPr>
                                <a:rPr lang="en-US" altLang="zh-TW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FAD03AC2-6860-417D-BC4C-BC9D2E52C9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0778" y="1614195"/>
                <a:ext cx="2032519" cy="474953"/>
              </a:xfrm>
              <a:prstGeom prst="rect">
                <a:avLst/>
              </a:prstGeom>
              <a:blipFill>
                <a:blip r:embed="rId5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942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C68106-FD25-40DA-9389-0F8BCD7A1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Hierarchical pooling </a:t>
            </a:r>
            <a:endParaRPr lang="zh-TW" altLang="en-US" dirty="0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810B6043-239E-4907-9AFF-48ADD32F41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7194" y="1855829"/>
            <a:ext cx="7153275" cy="3095625"/>
          </a:xfrm>
          <a:prstGeom prst="rect">
            <a:avLst/>
          </a:prstGeom>
        </p:spPr>
      </p:pic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A293267-D3F5-4E1F-8229-EF491021F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3C63-0B2F-4ACF-82DA-EB6918F1F7DE}" type="slidenum">
              <a:rPr lang="zh-TW" altLang="en-US" smtClean="0"/>
              <a:pPr/>
              <a:t>9</a:t>
            </a:fld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75397F7-6CCD-411D-8CDB-57D98D3D0AF1}"/>
              </a:ext>
            </a:extLst>
          </p:cNvPr>
          <p:cNvSpPr txBox="1"/>
          <p:nvPr/>
        </p:nvSpPr>
        <p:spPr>
          <a:xfrm>
            <a:off x="4564788" y="2131129"/>
            <a:ext cx="2837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/>
              <a:t>Sentence representation</a:t>
            </a:r>
            <a:endParaRPr lang="zh-TW" altLang="en-US" sz="2000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98EC9889-1CC6-4464-9ED3-F631661CDB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9415" y="1663134"/>
            <a:ext cx="1366838" cy="462788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E4756792-BFAD-4DCF-A338-4D0A0E37B8B4}"/>
              </a:ext>
            </a:extLst>
          </p:cNvPr>
          <p:cNvSpPr txBox="1"/>
          <p:nvPr/>
        </p:nvSpPr>
        <p:spPr>
          <a:xfrm>
            <a:off x="8080849" y="3715144"/>
            <a:ext cx="260396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400" b="1" dirty="0"/>
              <a:t>k-means clustering</a:t>
            </a:r>
            <a:endParaRPr lang="zh-TW" altLang="en-US" sz="2400" b="1" dirty="0"/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992D0A70-EAB4-49D8-BE76-A6E6A9C025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2259" y="2646843"/>
            <a:ext cx="1581150" cy="438150"/>
          </a:xfrm>
          <a:prstGeom prst="rect">
            <a:avLst/>
          </a:prstGeom>
        </p:spPr>
      </p:pic>
      <p:pic>
        <p:nvPicPr>
          <p:cNvPr id="12" name="圖片 11">
            <a:extLst>
              <a:ext uri="{FF2B5EF4-FFF2-40B4-BE49-F238E27FC236}">
                <a16:creationId xmlns:a16="http://schemas.microsoft.com/office/drawing/2014/main" id="{0C9B2C3F-3AE7-41A3-89E1-2EFE19D717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5061" y="4719529"/>
            <a:ext cx="4257675" cy="381000"/>
          </a:xfrm>
          <a:prstGeom prst="rect">
            <a:avLst/>
          </a:prstGeom>
        </p:spPr>
      </p:pic>
      <p:sp>
        <p:nvSpPr>
          <p:cNvPr id="13" name="箭號: 向下 12">
            <a:extLst>
              <a:ext uri="{FF2B5EF4-FFF2-40B4-BE49-F238E27FC236}">
                <a16:creationId xmlns:a16="http://schemas.microsoft.com/office/drawing/2014/main" id="{3D16C855-1E6F-4A9C-9F8D-F7B1341A82E7}"/>
              </a:ext>
            </a:extLst>
          </p:cNvPr>
          <p:cNvSpPr/>
          <p:nvPr/>
        </p:nvSpPr>
        <p:spPr>
          <a:xfrm>
            <a:off x="9102915" y="2235905"/>
            <a:ext cx="279918" cy="3592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箭號: 向下 13">
            <a:extLst>
              <a:ext uri="{FF2B5EF4-FFF2-40B4-BE49-F238E27FC236}">
                <a16:creationId xmlns:a16="http://schemas.microsoft.com/office/drawing/2014/main" id="{CBC76057-AAB0-47BE-9066-DAE821367B0C}"/>
              </a:ext>
            </a:extLst>
          </p:cNvPr>
          <p:cNvSpPr/>
          <p:nvPr/>
        </p:nvSpPr>
        <p:spPr>
          <a:xfrm>
            <a:off x="9102915" y="3257057"/>
            <a:ext cx="279918" cy="3592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箭號: 向下 14">
            <a:extLst>
              <a:ext uri="{FF2B5EF4-FFF2-40B4-BE49-F238E27FC236}">
                <a16:creationId xmlns:a16="http://schemas.microsoft.com/office/drawing/2014/main" id="{19672AA7-773E-4415-AA38-A30C8A205CC3}"/>
              </a:ext>
            </a:extLst>
          </p:cNvPr>
          <p:cNvSpPr/>
          <p:nvPr/>
        </p:nvSpPr>
        <p:spPr>
          <a:xfrm>
            <a:off x="9102915" y="4307129"/>
            <a:ext cx="279918" cy="3592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箭號: 向下 15">
            <a:extLst>
              <a:ext uri="{FF2B5EF4-FFF2-40B4-BE49-F238E27FC236}">
                <a16:creationId xmlns:a16="http://schemas.microsoft.com/office/drawing/2014/main" id="{7D47B902-5BD3-4676-ACC8-7DC7BEC18BCB}"/>
              </a:ext>
            </a:extLst>
          </p:cNvPr>
          <p:cNvSpPr/>
          <p:nvPr/>
        </p:nvSpPr>
        <p:spPr>
          <a:xfrm>
            <a:off x="9102915" y="5300032"/>
            <a:ext cx="279918" cy="3592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7" name="圖片 16">
            <a:extLst>
              <a:ext uri="{FF2B5EF4-FFF2-40B4-BE49-F238E27FC236}">
                <a16:creationId xmlns:a16="http://schemas.microsoft.com/office/drawing/2014/main" id="{BD34FAFB-6405-4BF2-82EA-106D7F1CBF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23714" y="5702341"/>
            <a:ext cx="5431011" cy="46878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文字方塊 2">
                <a:extLst>
                  <a:ext uri="{FF2B5EF4-FFF2-40B4-BE49-F238E27FC236}">
                    <a16:creationId xmlns:a16="http://schemas.microsoft.com/office/drawing/2014/main" id="{27673AF5-51AD-4E62-910C-B207BD35A060}"/>
                  </a:ext>
                </a:extLst>
              </p:cNvPr>
              <p:cNvSpPr txBox="1"/>
              <p:nvPr/>
            </p:nvSpPr>
            <p:spPr>
              <a:xfrm>
                <a:off x="7354846" y="568966"/>
                <a:ext cx="4055973" cy="477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3" name="文字方塊 2">
                <a:extLst>
                  <a:ext uri="{FF2B5EF4-FFF2-40B4-BE49-F238E27FC236}">
                    <a16:creationId xmlns:a16="http://schemas.microsoft.com/office/drawing/2014/main" id="{27673AF5-51AD-4E62-910C-B207BD35A0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4846" y="568966"/>
                <a:ext cx="4055973" cy="477888"/>
              </a:xfrm>
              <a:prstGeom prst="rect">
                <a:avLst/>
              </a:prstGeom>
              <a:blipFill>
                <a:blip r:embed="rId7"/>
                <a:stretch>
                  <a:fillRect t="-886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箭號: 向下 17">
            <a:extLst>
              <a:ext uri="{FF2B5EF4-FFF2-40B4-BE49-F238E27FC236}">
                <a16:creationId xmlns:a16="http://schemas.microsoft.com/office/drawing/2014/main" id="{91A03552-BD36-479A-ADCD-A2DAB36831DE}"/>
              </a:ext>
            </a:extLst>
          </p:cNvPr>
          <p:cNvSpPr/>
          <p:nvPr/>
        </p:nvSpPr>
        <p:spPr>
          <a:xfrm>
            <a:off x="9092029" y="1193857"/>
            <a:ext cx="279918" cy="3592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9" name="接點: 肘形 18">
            <a:extLst>
              <a:ext uri="{FF2B5EF4-FFF2-40B4-BE49-F238E27FC236}">
                <a16:creationId xmlns:a16="http://schemas.microsoft.com/office/drawing/2014/main" id="{A1FE3CCF-AB13-4C58-85D0-FDD4D2547E30}"/>
              </a:ext>
            </a:extLst>
          </p:cNvPr>
          <p:cNvCxnSpPr>
            <a:stCxn id="6" idx="0"/>
            <a:endCxn id="3" idx="1"/>
          </p:cNvCxnSpPr>
          <p:nvPr/>
        </p:nvCxnSpPr>
        <p:spPr>
          <a:xfrm rot="5400000" flipH="1" flipV="1">
            <a:off x="6007698" y="783982"/>
            <a:ext cx="1323219" cy="1371077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C7D4AC52-2DD9-4583-AB23-B000BF9679AF}"/>
                  </a:ext>
                </a:extLst>
              </p:cNvPr>
              <p:cNvSpPr txBox="1"/>
              <p:nvPr/>
            </p:nvSpPr>
            <p:spPr>
              <a:xfrm>
                <a:off x="237275" y="5473952"/>
                <a:ext cx="5578806" cy="87575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: </a:t>
                </a:r>
                <a:r>
                  <a:rPr lang="zh-TW" altLang="en-US" sz="2400" dirty="0"/>
                  <a:t>𝑖</a:t>
                </a:r>
                <a:r>
                  <a:rPr lang="en-US" altLang="zh-TW" sz="2400" dirty="0"/>
                  <a:t>-</a:t>
                </a:r>
                <a:r>
                  <a:rPr lang="en-US" altLang="zh-TW" sz="2400" dirty="0" err="1"/>
                  <a:t>th</a:t>
                </a:r>
                <a:r>
                  <a:rPr lang="en-US" altLang="zh-TW" sz="2400" dirty="0"/>
                  <a:t> review in the </a:t>
                </a:r>
                <a:r>
                  <a:rPr lang="zh-TW" altLang="en-US" sz="2400" dirty="0"/>
                  <a:t>𝑘</a:t>
                </a:r>
                <a:r>
                  <a:rPr lang="en-US" altLang="zh-TW" sz="2400" dirty="0"/>
                  <a:t>-</a:t>
                </a:r>
                <a:r>
                  <a:rPr lang="en-US" altLang="zh-TW" sz="2400" dirty="0" err="1"/>
                  <a:t>th</a:t>
                </a:r>
                <a:r>
                  <a:rPr lang="en-US" altLang="zh-TW" sz="2400" dirty="0"/>
                  <a:t> opinion cluster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40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:</a:t>
                </a:r>
                <a:r>
                  <a:rPr lang="zh-TW" altLang="en-US" sz="2400" dirty="0"/>
                  <a:t>𝑝</a:t>
                </a:r>
                <a:r>
                  <a:rPr lang="en-US" altLang="zh-TW" sz="2400" dirty="0"/>
                  <a:t>-</a:t>
                </a:r>
                <a:r>
                  <a:rPr lang="en-US" altLang="zh-TW" sz="2400" dirty="0" err="1"/>
                  <a:t>th</a:t>
                </a:r>
                <a:r>
                  <a:rPr lang="en-US" altLang="zh-TW" sz="2400" dirty="0"/>
                  <a:t> word in the </a:t>
                </a:r>
                <a:r>
                  <a:rPr lang="zh-TW" altLang="en-US" sz="2400" dirty="0"/>
                  <a:t>𝑘</a:t>
                </a:r>
                <a:r>
                  <a:rPr lang="en-US" altLang="zh-TW" sz="2400" dirty="0"/>
                  <a:t>-</a:t>
                </a:r>
                <a:r>
                  <a:rPr lang="en-US" altLang="zh-TW" sz="2400" dirty="0" err="1"/>
                  <a:t>th</a:t>
                </a:r>
                <a:r>
                  <a:rPr lang="en-US" altLang="zh-TW" sz="2400" dirty="0"/>
                  <a:t> opinion cluster 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C7D4AC52-2DD9-4583-AB23-B000BF9679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275" y="5473952"/>
                <a:ext cx="5578806" cy="875753"/>
              </a:xfrm>
              <a:prstGeom prst="rect">
                <a:avLst/>
              </a:prstGeom>
              <a:blipFill>
                <a:blip r:embed="rId8"/>
                <a:stretch>
                  <a:fillRect l="-218" t="-5479" r="-872" b="-1095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矩形 21">
            <a:extLst>
              <a:ext uri="{FF2B5EF4-FFF2-40B4-BE49-F238E27FC236}">
                <a16:creationId xmlns:a16="http://schemas.microsoft.com/office/drawing/2014/main" id="{7ED8EA92-70DF-4BA0-A082-725D17039209}"/>
              </a:ext>
            </a:extLst>
          </p:cNvPr>
          <p:cNvSpPr/>
          <p:nvPr/>
        </p:nvSpPr>
        <p:spPr>
          <a:xfrm>
            <a:off x="6018816" y="2752827"/>
            <a:ext cx="1492328" cy="20431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4B5C4CC7-74BC-45E5-AC48-AA70EFC3A3B2}"/>
              </a:ext>
            </a:extLst>
          </p:cNvPr>
          <p:cNvSpPr/>
          <p:nvPr/>
        </p:nvSpPr>
        <p:spPr>
          <a:xfrm>
            <a:off x="5661520" y="2582447"/>
            <a:ext cx="1492328" cy="355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5D9613B-D78F-4639-AD8C-3C561041DC7E}"/>
              </a:ext>
            </a:extLst>
          </p:cNvPr>
          <p:cNvSpPr/>
          <p:nvPr/>
        </p:nvSpPr>
        <p:spPr>
          <a:xfrm>
            <a:off x="5155495" y="2611493"/>
            <a:ext cx="1104188" cy="116081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428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20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1250</TotalTime>
  <Words>200</Words>
  <Application>Microsoft Office PowerPoint</Application>
  <PresentationFormat>寬螢幕</PresentationFormat>
  <Paragraphs>80</Paragraphs>
  <Slides>19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6" baseType="lpstr">
      <vt:lpstr>新細明體</vt:lpstr>
      <vt:lpstr>Arial</vt:lpstr>
      <vt:lpstr>Calibri</vt:lpstr>
      <vt:lpstr>Calibri Light</vt:lpstr>
      <vt:lpstr>Cambria Math</vt:lpstr>
      <vt:lpstr>Walbaum Display SemiBold</vt:lpstr>
      <vt:lpstr>Office 佈景主題</vt:lpstr>
      <vt:lpstr>Abstractive Opinion Tagging</vt:lpstr>
      <vt:lpstr> Outline </vt:lpstr>
      <vt:lpstr>Introduction</vt:lpstr>
      <vt:lpstr>Introduction</vt:lpstr>
      <vt:lpstr>Method</vt:lpstr>
      <vt:lpstr>Sentence-level Salience Estimation</vt:lpstr>
      <vt:lpstr>Sentence-level Salience Estimation</vt:lpstr>
      <vt:lpstr>Review Clustering and Ranking</vt:lpstr>
      <vt:lpstr>Hierarchical pooling </vt:lpstr>
      <vt:lpstr>Rank-aware Opinion Tagging</vt:lpstr>
      <vt:lpstr>Rank-aware Opinion Tagging</vt:lpstr>
      <vt:lpstr>Rank-aware Opinion Tagging</vt:lpstr>
      <vt:lpstr>Rank-aware Opinion Tagging</vt:lpstr>
      <vt:lpstr>Loss function</vt:lpstr>
      <vt:lpstr>Experiment</vt:lpstr>
      <vt:lpstr>Experiment</vt:lpstr>
      <vt:lpstr>Experiment</vt:lpstr>
      <vt:lpstr>Experiment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Abstractive Opinion Tagging</dc:title>
  <dc:creator>User</dc:creator>
  <cp:lastModifiedBy>User</cp:lastModifiedBy>
  <cp:revision>87</cp:revision>
  <dcterms:created xsi:type="dcterms:W3CDTF">2021-11-20T07:10:29Z</dcterms:created>
  <dcterms:modified xsi:type="dcterms:W3CDTF">2021-11-23T09:42:36Z</dcterms:modified>
</cp:coreProperties>
</file>